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70" r:id="rId9"/>
    <p:sldId id="271" r:id="rId10"/>
    <p:sldId id="275" r:id="rId11"/>
    <p:sldId id="274" r:id="rId12"/>
    <p:sldId id="261" r:id="rId13"/>
    <p:sldId id="265" r:id="rId14"/>
    <p:sldId id="266" r:id="rId15"/>
    <p:sldId id="267" r:id="rId16"/>
    <p:sldId id="268" r:id="rId17"/>
    <p:sldId id="263" r:id="rId18"/>
    <p:sldId id="272" r:id="rId19"/>
    <p:sldId id="276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0" autoAdjust="0"/>
    <p:restoredTop sz="94660"/>
  </p:normalViewPr>
  <p:slideViewPr>
    <p:cSldViewPr snapToGrid="0">
      <p:cViewPr>
        <p:scale>
          <a:sx n="150" d="100"/>
          <a:sy n="150" d="100"/>
        </p:scale>
        <p:origin x="1733" y="11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F220A-DA9B-4BBC-9C75-C66D46F53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2D5431-D5FF-44BE-B0B0-08FB98FE7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05585-26EB-401F-A580-C4F7CFA4C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0C38E-E9B1-4C96-BCC8-D99371EEC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2FE22-3A5F-4449-8898-C66D8358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4854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84F19-5B91-4971-9D24-A632D22AD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3F3CFF-4A4B-43E2-BFF5-AE65291855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52F4D-E9D6-4D7B-ABCA-577B628FC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47111-CDAF-464F-BD09-99452F604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CE59C-78F6-4935-AE8B-E3198D8C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42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604A56-5CB4-4BC7-BA72-37EC50C12B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07CFD4-6E1D-4973-B922-472C9FB23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01650-46DF-43FB-9A3B-A5CD84F4C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F020A-FC80-49E5-9363-F51447315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B1F3C-7EF7-4710-84AF-B799B3DD0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795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E5B47-2EC6-48BC-8DD6-BE05C4B29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6669D-0B7F-4A86-AD0D-C7F8D5192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14E3D-C639-4A52-BBD4-457536FB7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56922-F240-4EF3-905E-B9DFB257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65727-CADB-4DD6-9046-F1100897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628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A3CCD-9691-4A96-A2D6-D1F53F47F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3C4D3-7251-48A1-AEDE-AEBC7EF1E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DB80-1867-4ABC-85FB-CF546D13A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0258E-3BB7-41C5-B0BC-F8716E7B4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ADF5B-5B74-46CE-A56F-B633CC5AA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4261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31F6C-47D6-4523-87B1-1626B9665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1AB54-B5F7-4311-8217-7E3769EF6F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E7B8C-B146-4CDF-B078-67A0EE6B5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0579-953F-4F41-9BCB-8913DA946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92BE6-7135-4CB5-89D6-9D9981B1A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242C2-51E3-4A35-BCB5-C5A81A8C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0180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4D11A-42A7-412D-87FB-8315E9A58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968DD-1E3F-4BDF-BCA1-21F3F3974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78E27-D17C-4926-901B-318C040F3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390821-6708-4581-975E-3C87A0BA4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9D402B-EF6B-4F04-AE9E-58C2D99BA7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4E8121-22E9-4C44-AF20-BE1527F9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7DF95B-32D7-4CA8-8D6A-2442FE5B4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7E430E-0801-4874-BE8C-20D10F991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0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A5966-06AD-400E-803A-2830E6518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4EF1C0-915C-4F9F-B6F8-34FCB214F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5FAA9-7427-4017-B7F1-61B7297C2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16EB0-0C9E-48B1-A388-ABAF8F8ED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8854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3D9000-27FD-4772-AF4D-93E6A138C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FBBA7F-CEF3-4200-9B6F-C133A8B7F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EDEE6-91DB-4D62-A790-7E8D5FE2C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7804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A595-FB8D-48BF-85CD-0BED13D35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4A508-8447-429A-8E55-874ACAB9C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EA9D00-96A5-496F-95ED-A1A592E0E7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EBFD5-86B6-46A2-81D4-A588B9FB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3C5D8-6C81-46B1-A974-BD2FD2E6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850BC5-C9A0-434E-9706-6FD8EF18F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6463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036A5-2E6F-451C-BD8A-BBCB3B1FE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705540-3B4E-4D31-B0A6-4FC713EE4F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3EB517-C45B-4940-9B06-4E1F55F5D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F53D7-E620-495E-8001-F6989DD33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D68ACD-B2F0-476E-BD8F-8EB76C9BF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8C4F2B-D316-4097-AE06-FA388F80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664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9802F1-E657-4CF1-BD6A-4EFC93A2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7A822-0EBA-48C7-A780-CD8AE4CEE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EF5F9-0F07-4041-936C-F6A72F130F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D57D4-96EB-485F-885D-A03F9F5EA4CF}" type="datetimeFigureOut">
              <a:rPr lang="en-CA" smtClean="0"/>
              <a:t>2023-10-15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60C3-4B15-4785-B413-CFEA33C50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7811E-C073-4268-BAEF-6F604A18A6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033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ivanorsolic.github.io/post/hardwarehacking1/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sideattacklogic-tech.blogspot.com/2018/06/dumping-spi-flash-memory-of-embedded.html" TargetMode="External"/><Relationship Id="rId4" Type="http://schemas.openxmlformats.org/officeDocument/2006/relationships/hyperlink" Target="https://github.com/tigard-tools/tigard#spi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BEF55-43E3-4350-BE63-9CB115E943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7403" y="1122363"/>
            <a:ext cx="9935154" cy="2387600"/>
          </a:xfrm>
        </p:spPr>
        <p:txBody>
          <a:bodyPr/>
          <a:lstStyle/>
          <a:p>
            <a:r>
              <a:rPr lang="en-US" dirty="0"/>
              <a:t>0x302 – Reading Out Firmware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F939F-753C-45A0-BC3A-73D8DCDC6B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b="1" dirty="0"/>
              <a:t>ECED4406 – Computer Security</a:t>
            </a:r>
          </a:p>
          <a:p>
            <a:endParaRPr lang="en-US" sz="2400" b="1" dirty="0"/>
          </a:p>
          <a:p>
            <a:r>
              <a:rPr lang="en-US" sz="2400" b="1" dirty="0"/>
              <a:t>Dr. Colin O’Flynn</a:t>
            </a:r>
          </a:p>
          <a:p>
            <a:r>
              <a:rPr lang="en-US" sz="2400" b="1" dirty="0"/>
              <a:t>Dalhousie University.</a:t>
            </a:r>
            <a:endParaRPr lang="en-CA" sz="2400" b="1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6114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1CDEC-944C-1AE2-37E9-FD430F23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Cortex-M “SWD” Pins</a:t>
            </a:r>
          </a:p>
        </p:txBody>
      </p:sp>
      <p:pic>
        <p:nvPicPr>
          <p:cNvPr id="9218" name="Picture 2" descr="J-Link/J-Trace User's Guide: Connectors">
            <a:extLst>
              <a:ext uri="{FF2B5EF4-FFF2-40B4-BE49-F238E27FC236}">
                <a16:creationId xmlns:a16="http://schemas.microsoft.com/office/drawing/2014/main" id="{469A05BE-C14E-69FB-D30E-082D4B098E5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604" y="2230596"/>
            <a:ext cx="3664587" cy="202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EADA43A7-DCCD-2441-3168-CC521D67095F}"/>
              </a:ext>
            </a:extLst>
          </p:cNvPr>
          <p:cNvSpPr/>
          <p:nvPr/>
        </p:nvSpPr>
        <p:spPr>
          <a:xfrm>
            <a:off x="3398520" y="2880360"/>
            <a:ext cx="381000" cy="47752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8D6FE5-FAC7-67F9-ED03-E5E41304FB03}"/>
              </a:ext>
            </a:extLst>
          </p:cNvPr>
          <p:cNvSpPr txBox="1"/>
          <p:nvPr/>
        </p:nvSpPr>
        <p:spPr>
          <a:xfrm>
            <a:off x="4246880" y="2133600"/>
            <a:ext cx="64109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“Serial Wire Debug” is a protocol that effectively reduces the JTAG pins to only needed 2 pins:</a:t>
            </a:r>
          </a:p>
          <a:p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Serial Wire Debug Input Output (SWDIO)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Serial Wire Debug Clock (SWCLK)</a:t>
            </a:r>
          </a:p>
          <a:p>
            <a:endParaRPr lang="en-CA" dirty="0"/>
          </a:p>
          <a:p>
            <a:r>
              <a:rPr lang="en-CA" dirty="0"/>
              <a:t>On smaller Arm Cortex-M devices this is very common. You’ll often not see the full-size JTAG header or test points, and only find these two test points.</a:t>
            </a:r>
          </a:p>
          <a:p>
            <a:endParaRPr lang="en-CA" dirty="0"/>
          </a:p>
          <a:p>
            <a:r>
              <a:rPr lang="en-CA" dirty="0"/>
              <a:t>Normally it also has </a:t>
            </a:r>
            <a:r>
              <a:rPr lang="en-CA" dirty="0" err="1"/>
              <a:t>nRESET</a:t>
            </a:r>
            <a:r>
              <a:rPr lang="en-CA" dirty="0"/>
              <a:t> (NRST) and sometimes “Serial Wire Output” (SWO), a special additional debug out.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85087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4CCD2-E805-FD6E-9922-1C3039A53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Typical Embedded (Arm) Read-Out Attempts</a:t>
            </a:r>
          </a:p>
        </p:txBody>
      </p:sp>
      <p:pic>
        <p:nvPicPr>
          <p:cNvPr id="7" name="Picture 6" descr="A close-up of a circuit board&#10;&#10;Description automatically generated">
            <a:extLst>
              <a:ext uri="{FF2B5EF4-FFF2-40B4-BE49-F238E27FC236}">
                <a16:creationId xmlns:a16="http://schemas.microsoft.com/office/drawing/2014/main" id="{FE80A435-C7D2-18CC-6D2E-9833F8573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062" y="2082800"/>
            <a:ext cx="7479657" cy="42015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AA1E32-22DA-8632-7CB4-976CF80EE133}"/>
              </a:ext>
            </a:extLst>
          </p:cNvPr>
          <p:cNvSpPr txBox="1"/>
          <p:nvPr/>
        </p:nvSpPr>
        <p:spPr>
          <a:xfrm>
            <a:off x="8625840" y="1615440"/>
            <a:ext cx="254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JTAG Tool (</a:t>
            </a:r>
            <a:r>
              <a:rPr lang="en-CA" dirty="0" err="1"/>
              <a:t>Segger</a:t>
            </a:r>
            <a:r>
              <a:rPr lang="en-CA" dirty="0"/>
              <a:t> J-Link)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21E673-60F7-CB26-C989-E008F692A5F8}"/>
              </a:ext>
            </a:extLst>
          </p:cNvPr>
          <p:cNvSpPr txBox="1"/>
          <p:nvPr/>
        </p:nvSpPr>
        <p:spPr>
          <a:xfrm>
            <a:off x="7353300" y="5415280"/>
            <a:ext cx="254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Target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1956C0-8571-06CD-C2B5-8761AB40A7D4}"/>
              </a:ext>
            </a:extLst>
          </p:cNvPr>
          <p:cNvSpPr txBox="1"/>
          <p:nvPr/>
        </p:nvSpPr>
        <p:spPr>
          <a:xfrm>
            <a:off x="2674620" y="5415280"/>
            <a:ext cx="254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Adapter to SWD Pins</a:t>
            </a:r>
          </a:p>
        </p:txBody>
      </p:sp>
    </p:spTree>
    <p:extLst>
      <p:ext uri="{BB962C8B-B14F-4D97-AF65-F5344CB8AC3E}">
        <p14:creationId xmlns:p14="http://schemas.microsoft.com/office/powerpoint/2010/main" val="1380465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1F965-787C-52E8-99CB-8AD705C8A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SPI Flash Chip Read-out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086488-8F70-9D37-F1E1-1BAEF599F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944" y="2266473"/>
            <a:ext cx="6564606" cy="292393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F8587BD-35A9-E287-F57B-F84B66860E5C}"/>
              </a:ext>
            </a:extLst>
          </p:cNvPr>
          <p:cNvCxnSpPr>
            <a:cxnSpLocks/>
          </p:cNvCxnSpPr>
          <p:nvPr/>
        </p:nvCxnSpPr>
        <p:spPr>
          <a:xfrm>
            <a:off x="3460259" y="1891116"/>
            <a:ext cx="4200082" cy="8072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E4EC578-A03A-7DAE-B491-D01584E99E75}"/>
              </a:ext>
            </a:extLst>
          </p:cNvPr>
          <p:cNvSpPr txBox="1"/>
          <p:nvPr/>
        </p:nvSpPr>
        <p:spPr>
          <a:xfrm>
            <a:off x="638523" y="1652117"/>
            <a:ext cx="31447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Example of a SPI flash chip (2) (often looks like this or the SOIC-8 below, ‘3’)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4C46DF-2B27-A849-A152-9E36E6ABE8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8" t="1464" r="45169" b="68129"/>
          <a:stretch/>
        </p:blipFill>
        <p:spPr>
          <a:xfrm>
            <a:off x="2210893" y="2721457"/>
            <a:ext cx="2263588" cy="122293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6D7B871-A8E7-E283-0030-F8987A9769FF}"/>
              </a:ext>
            </a:extLst>
          </p:cNvPr>
          <p:cNvCxnSpPr>
            <a:cxnSpLocks/>
          </p:cNvCxnSpPr>
          <p:nvPr/>
        </p:nvCxnSpPr>
        <p:spPr>
          <a:xfrm>
            <a:off x="2290365" y="2372245"/>
            <a:ext cx="703847" cy="10455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252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CFA8-138C-D676-8468-C138246A4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SPI Flash Chip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EF3EBE-8095-30CB-3CCB-2800C210E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823" y="1724467"/>
            <a:ext cx="5848612" cy="25794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3BCBCF-8B13-B582-6DBE-20F3809E869E}"/>
              </a:ext>
            </a:extLst>
          </p:cNvPr>
          <p:cNvSpPr txBox="1"/>
          <p:nvPr/>
        </p:nvSpPr>
        <p:spPr>
          <a:xfrm>
            <a:off x="2169460" y="4459940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Typical SPI flash pinout</a:t>
            </a:r>
          </a:p>
          <a:p>
            <a:r>
              <a:rPr lang="en-CA" i="1" dirty="0"/>
              <a:t>(Can vary – check your device)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F1ADE-A40D-E6A7-0804-BF7E41CA4E55}"/>
              </a:ext>
            </a:extLst>
          </p:cNvPr>
          <p:cNvSpPr txBox="1"/>
          <p:nvPr/>
        </p:nvSpPr>
        <p:spPr>
          <a:xfrm>
            <a:off x="4563035" y="5916353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This example is from W25Q64FV</a:t>
            </a:r>
            <a:endParaRPr lang="en-CA" b="1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0AFE13-ABBF-6E73-F240-FC14F766C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956" y="1379551"/>
            <a:ext cx="5699744" cy="359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04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D60EF-9E90-A62C-18DC-9FE90E76D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SPI = Serial Peripheral Interface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7D9A2E-8D8C-61A3-29A1-0ABDCB411B3A}"/>
              </a:ext>
            </a:extLst>
          </p:cNvPr>
          <p:cNvSpPr txBox="1"/>
          <p:nvPr/>
        </p:nvSpPr>
        <p:spPr>
          <a:xfrm>
            <a:off x="799106" y="1733384"/>
            <a:ext cx="9915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SPI has a controller (historically may be called the </a:t>
            </a:r>
            <a:r>
              <a:rPr lang="en-CA" i="1" dirty="0"/>
              <a:t>master</a:t>
            </a:r>
            <a:r>
              <a:rPr lang="en-CA" dirty="0"/>
              <a:t>) that drives communication. It talks to the </a:t>
            </a:r>
            <a:r>
              <a:rPr lang="en-CA" i="1" dirty="0"/>
              <a:t>slave</a:t>
            </a:r>
            <a:r>
              <a:rPr lang="en-CA" dirty="0"/>
              <a:t> (peripheral) device.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29E56-2008-1BBA-CA10-68788A1B8680}"/>
              </a:ext>
            </a:extLst>
          </p:cNvPr>
          <p:cNvSpPr txBox="1"/>
          <p:nvPr/>
        </p:nvSpPr>
        <p:spPr>
          <a:xfrm>
            <a:off x="910422" y="3448827"/>
            <a:ext cx="3782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Clock (SCK/SCLK)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F589C2-EC18-7D7E-16FB-EB3F37113EEB}"/>
              </a:ext>
            </a:extLst>
          </p:cNvPr>
          <p:cNvSpPr txBox="1"/>
          <p:nvPr/>
        </p:nvSpPr>
        <p:spPr>
          <a:xfrm>
            <a:off x="910421" y="4185358"/>
            <a:ext cx="378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Data FROM controller (COPI/MOSI)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17BFC9-2C31-52E7-DD52-D9FC2F7233EA}"/>
              </a:ext>
            </a:extLst>
          </p:cNvPr>
          <p:cNvSpPr txBox="1"/>
          <p:nvPr/>
        </p:nvSpPr>
        <p:spPr>
          <a:xfrm>
            <a:off x="910421" y="5062243"/>
            <a:ext cx="3782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Data FROM peripheral (CIPO/MISO)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7663E2-16AB-FAA6-A175-6FA6A7B733B9}"/>
              </a:ext>
            </a:extLst>
          </p:cNvPr>
          <p:cNvSpPr txBox="1"/>
          <p:nvPr/>
        </p:nvSpPr>
        <p:spPr>
          <a:xfrm>
            <a:off x="2345635" y="3713497"/>
            <a:ext cx="42261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i="1" dirty="0"/>
              <a:t>Clock is driven from controller.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24523A-9803-56D8-5027-7F7859229272}"/>
              </a:ext>
            </a:extLst>
          </p:cNvPr>
          <p:cNvSpPr txBox="1"/>
          <p:nvPr/>
        </p:nvSpPr>
        <p:spPr>
          <a:xfrm>
            <a:off x="2528016" y="4450028"/>
            <a:ext cx="21654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i="1" dirty="0"/>
              <a:t>Controller Out Peripheral In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C75180-4243-2BFE-AA1E-1367DA487061}"/>
              </a:ext>
            </a:extLst>
          </p:cNvPr>
          <p:cNvSpPr txBox="1"/>
          <p:nvPr/>
        </p:nvSpPr>
        <p:spPr>
          <a:xfrm>
            <a:off x="2528016" y="5316025"/>
            <a:ext cx="21654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i="1" dirty="0"/>
              <a:t>Controller In Peripheral Out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BF69EAD-199D-C3FA-AE84-0A9797F67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078" y="3214755"/>
            <a:ext cx="4324350" cy="30861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128F3B5-6085-4E9A-15C7-BE660B71148F}"/>
              </a:ext>
            </a:extLst>
          </p:cNvPr>
          <p:cNvSpPr txBox="1"/>
          <p:nvPr/>
        </p:nvSpPr>
        <p:spPr>
          <a:xfrm>
            <a:off x="1282065" y="5858056"/>
            <a:ext cx="3427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Chip Select (CS/SS)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84A381-7569-BAC4-5542-D7AF8796CCA4}"/>
              </a:ext>
            </a:extLst>
          </p:cNvPr>
          <p:cNvSpPr txBox="1"/>
          <p:nvPr/>
        </p:nvSpPr>
        <p:spPr>
          <a:xfrm>
            <a:off x="1607489" y="6145297"/>
            <a:ext cx="3008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i="1" dirty="0"/>
              <a:t>Enable pin driven from controller to the specific peripheral.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B3F4A9-2801-9D86-E302-F3DA3F962AC5}"/>
              </a:ext>
            </a:extLst>
          </p:cNvPr>
          <p:cNvSpPr/>
          <p:nvPr/>
        </p:nvSpPr>
        <p:spPr>
          <a:xfrm>
            <a:off x="3379304" y="2317805"/>
            <a:ext cx="1314116" cy="9387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Controller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BBAADC-5936-AA11-D55D-25BDB3AEA314}"/>
              </a:ext>
            </a:extLst>
          </p:cNvPr>
          <p:cNvSpPr/>
          <p:nvPr/>
        </p:nvSpPr>
        <p:spPr>
          <a:xfrm>
            <a:off x="8060969" y="2312786"/>
            <a:ext cx="1314116" cy="93879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Peripheral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326F1BA-0611-ECE4-20C0-D74383235DE7}"/>
              </a:ext>
            </a:extLst>
          </p:cNvPr>
          <p:cNvCxnSpPr/>
          <p:nvPr/>
        </p:nvCxnSpPr>
        <p:spPr>
          <a:xfrm>
            <a:off x="4709078" y="2441050"/>
            <a:ext cx="335189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B755C63-8ED8-0F60-8CC5-8140DCFB71EA}"/>
              </a:ext>
            </a:extLst>
          </p:cNvPr>
          <p:cNvCxnSpPr/>
          <p:nvPr/>
        </p:nvCxnSpPr>
        <p:spPr>
          <a:xfrm>
            <a:off x="4709077" y="2668988"/>
            <a:ext cx="335189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5680034-3790-42B1-9647-59A3467BE831}"/>
              </a:ext>
            </a:extLst>
          </p:cNvPr>
          <p:cNvCxnSpPr/>
          <p:nvPr/>
        </p:nvCxnSpPr>
        <p:spPr>
          <a:xfrm>
            <a:off x="4709077" y="3110285"/>
            <a:ext cx="335189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4DF9CB3-B31A-E865-D3DB-33C188DEF984}"/>
              </a:ext>
            </a:extLst>
          </p:cNvPr>
          <p:cNvCxnSpPr>
            <a:cxnSpLocks/>
          </p:cNvCxnSpPr>
          <p:nvPr/>
        </p:nvCxnSpPr>
        <p:spPr>
          <a:xfrm flipH="1">
            <a:off x="4693420" y="2891624"/>
            <a:ext cx="3367548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9297B73-DC86-2ADE-F910-CEAE1F600ADD}"/>
              </a:ext>
            </a:extLst>
          </p:cNvPr>
          <p:cNvSpPr txBox="1"/>
          <p:nvPr/>
        </p:nvSpPr>
        <p:spPr>
          <a:xfrm>
            <a:off x="4808714" y="2189689"/>
            <a:ext cx="1061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SCK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83CF13-81B0-8839-069C-C4BEE0F521B1}"/>
              </a:ext>
            </a:extLst>
          </p:cNvPr>
          <p:cNvSpPr txBox="1"/>
          <p:nvPr/>
        </p:nvSpPr>
        <p:spPr>
          <a:xfrm>
            <a:off x="4800762" y="2421904"/>
            <a:ext cx="1061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COPI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FEB49B7-1702-331D-CFEB-4E39A90755B1}"/>
              </a:ext>
            </a:extLst>
          </p:cNvPr>
          <p:cNvSpPr txBox="1"/>
          <p:nvPr/>
        </p:nvSpPr>
        <p:spPr>
          <a:xfrm>
            <a:off x="4818900" y="2640939"/>
            <a:ext cx="1061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CIPO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865D14F-498D-F3E2-EC6B-48995C469C6F}"/>
              </a:ext>
            </a:extLst>
          </p:cNvPr>
          <p:cNvSpPr txBox="1"/>
          <p:nvPr/>
        </p:nvSpPr>
        <p:spPr>
          <a:xfrm>
            <a:off x="4834557" y="2861481"/>
            <a:ext cx="1061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CS</a:t>
            </a:r>
          </a:p>
        </p:txBody>
      </p:sp>
    </p:spTree>
    <p:extLst>
      <p:ext uri="{BB962C8B-B14F-4D97-AF65-F5344CB8AC3E}">
        <p14:creationId xmlns:p14="http://schemas.microsoft.com/office/powerpoint/2010/main" val="1520962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E7C8A-6662-2E93-8E33-59151C0F5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DSPI / QSPI = Dual/Quad SPI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9B26C9-B8E9-CBD6-4AE4-1B3E1800E159}"/>
              </a:ext>
            </a:extLst>
          </p:cNvPr>
          <p:cNvSpPr txBox="1"/>
          <p:nvPr/>
        </p:nvSpPr>
        <p:spPr>
          <a:xfrm>
            <a:off x="667909" y="2246243"/>
            <a:ext cx="333954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Devices may support a higher-data-rate mode.</a:t>
            </a:r>
          </a:p>
          <a:p>
            <a:endParaRPr lang="en-CA" dirty="0"/>
          </a:p>
          <a:p>
            <a:r>
              <a:rPr lang="en-CA" dirty="0"/>
              <a:t>These devices always support the basic commands, and then allow a “switch” to faster modes.</a:t>
            </a:r>
          </a:p>
          <a:p>
            <a:endParaRPr lang="en-CA" dirty="0"/>
          </a:p>
          <a:p>
            <a:r>
              <a:rPr lang="en-CA" dirty="0"/>
              <a:t>For our work we don’t (normally) use those modes, but if you are sniffing the protocol will need to understand them.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D8DC4C-0FE0-4215-8C30-419F0EB9A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456" y="1953309"/>
            <a:ext cx="8131893" cy="372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65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4B77D-FA74-A2AA-3DA8-D7E2AB9D1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Reading out SPI Flash Devices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D0405FC-D0E2-225D-6D9A-2449870E7B7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81435"/>
            <a:ext cx="4078925" cy="3493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71D1AF-A774-32D7-3D6C-93D139C6E144}"/>
              </a:ext>
            </a:extLst>
          </p:cNvPr>
          <p:cNvSpPr txBox="1"/>
          <p:nvPr/>
        </p:nvSpPr>
        <p:spPr>
          <a:xfrm>
            <a:off x="539694" y="5991145"/>
            <a:ext cx="60966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From Trammell Hudson: https://trmm.net/SPI_flash/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9E20EC-2D3E-9473-D2EC-AB0BE6F1042E}"/>
              </a:ext>
            </a:extLst>
          </p:cNvPr>
          <p:cNvSpPr txBox="1"/>
          <p:nvPr/>
        </p:nvSpPr>
        <p:spPr>
          <a:xfrm>
            <a:off x="5971430" y="1881519"/>
            <a:ext cx="461109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Various tools you can use include:</a:t>
            </a:r>
          </a:p>
          <a:p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Bus Pirate with </a:t>
            </a:r>
            <a:r>
              <a:rPr lang="en-CA" dirty="0" err="1"/>
              <a:t>Flashrom</a:t>
            </a:r>
            <a:endParaRPr lang="en-CA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/>
              <a:t>Many tutorials online, such as </a:t>
            </a:r>
            <a:r>
              <a:rPr lang="en-CA" dirty="0">
                <a:hlinkClick r:id="rId3"/>
              </a:rPr>
              <a:t>https://ivanorsolic.github.io/post/hardwarehacking1/</a:t>
            </a:r>
            <a:r>
              <a:rPr lang="en-CA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Tigard with </a:t>
            </a:r>
            <a:r>
              <a:rPr lang="en-CA" dirty="0" err="1"/>
              <a:t>Flashrom</a:t>
            </a:r>
            <a:endParaRPr lang="en-CA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>
                <a:hlinkClick r:id="rId4"/>
              </a:rPr>
              <a:t>https://github.com/tigard-tools/tigard#spi</a:t>
            </a:r>
            <a:r>
              <a:rPr lang="en-CA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Raspberry Pi with </a:t>
            </a:r>
            <a:r>
              <a:rPr lang="en-CA" dirty="0" err="1"/>
              <a:t>Flashrom</a:t>
            </a:r>
            <a:endParaRPr lang="en-CA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>
                <a:hlinkClick r:id="rId5"/>
              </a:rPr>
              <a:t>https://nsideattacklogic-tech.blogspot.com/2018/06/dumping-spi-flash-memory-of-embedded.html</a:t>
            </a:r>
            <a:r>
              <a:rPr lang="en-CA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Trammell Hudson’s tool (see link at left)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r>
              <a:rPr lang="en-CA" dirty="0"/>
              <a:t>…also many others!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42299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1F965-787C-52E8-99CB-8AD705C8A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eMMC Flash Chip vs SPI Chip</a:t>
            </a:r>
          </a:p>
        </p:txBody>
      </p:sp>
      <p:pic>
        <p:nvPicPr>
          <p:cNvPr id="8194" name="Picture 2" descr="Nand Flash 16GB eMMC Kingston Toshiba for Iot, Bga">
            <a:extLst>
              <a:ext uri="{FF2B5EF4-FFF2-40B4-BE49-F238E27FC236}">
                <a16:creationId xmlns:a16="http://schemas.microsoft.com/office/drawing/2014/main" id="{7621A272-92AE-3064-547C-50C5E583E8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588" y="1924843"/>
            <a:ext cx="5242772" cy="393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6F0449-3BCA-DA71-CE6F-B1A85537C1B5}"/>
              </a:ext>
            </a:extLst>
          </p:cNvPr>
          <p:cNvSpPr txBox="1"/>
          <p:nvPr/>
        </p:nvSpPr>
        <p:spPr>
          <a:xfrm>
            <a:off x="772160" y="1321356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A" sz="2400" b="0" i="0" dirty="0">
                <a:solidFill>
                  <a:srgbClr val="000000"/>
                </a:solidFill>
                <a:effectLst/>
                <a:latin typeface="breuer text"/>
              </a:rPr>
              <a:t>Embedded Multi-Media Card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0A4836-D43E-144F-E463-E3327BD88C32}"/>
              </a:ext>
            </a:extLst>
          </p:cNvPr>
          <p:cNvSpPr txBox="1"/>
          <p:nvPr/>
        </p:nvSpPr>
        <p:spPr>
          <a:xfrm>
            <a:off x="6766560" y="5536644"/>
            <a:ext cx="2854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i="0" dirty="0">
                <a:solidFill>
                  <a:srgbClr val="353535"/>
                </a:solidFill>
                <a:effectLst/>
                <a:latin typeface="myriad-pro"/>
              </a:rPr>
              <a:t>e.g., EMMC04G-W627</a:t>
            </a:r>
            <a:endParaRPr lang="en-CA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7476E5-28A0-2625-CA95-B05B07D8D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655" y="1552188"/>
            <a:ext cx="4036689" cy="393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837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FB5C7-3EF1-FF4F-310D-D8F067675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eMMC Read-Out via SD Card Carrier</a:t>
            </a:r>
          </a:p>
        </p:txBody>
      </p:sp>
      <p:pic>
        <p:nvPicPr>
          <p:cNvPr id="9" name="Content Placeholder 8" descr="A circuit board with wires connected to it&#10;&#10;Description automatically generated">
            <a:extLst>
              <a:ext uri="{FF2B5EF4-FFF2-40B4-BE49-F238E27FC236}">
                <a16:creationId xmlns:a16="http://schemas.microsoft.com/office/drawing/2014/main" id="{5E9AADE0-8B36-FEB7-A508-6C8B9926E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791" y="1607184"/>
            <a:ext cx="9059849" cy="5089175"/>
          </a:xfrm>
        </p:spPr>
      </p:pic>
    </p:spTree>
    <p:extLst>
      <p:ext uri="{BB962C8B-B14F-4D97-AF65-F5344CB8AC3E}">
        <p14:creationId xmlns:p14="http://schemas.microsoft.com/office/powerpoint/2010/main" val="965229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AAADC-C45E-8108-9515-05F3C25D9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eMMC / SD Card Links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F83C00-2A86-37C2-E60C-1AD231900115}"/>
              </a:ext>
            </a:extLst>
          </p:cNvPr>
          <p:cNvSpPr txBox="1"/>
          <p:nvPr/>
        </p:nvSpPr>
        <p:spPr>
          <a:xfrm>
            <a:off x="599403" y="5862762"/>
            <a:ext cx="11506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https://www.blackhat.com/docs/us-17/wednesday/us-17-Etemadieh-Hacking-Hardware-With-A-$10-SD-Card-Reader.pdf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94395E-4C53-1FF1-A72F-2B7AD311670D}"/>
              </a:ext>
            </a:extLst>
          </p:cNvPr>
          <p:cNvSpPr txBox="1"/>
          <p:nvPr/>
        </p:nvSpPr>
        <p:spPr>
          <a:xfrm>
            <a:off x="599403" y="53728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https://www.youtube.com/watch?v=6ofPbclXuZQ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862CE3-54EB-348D-8221-20D00FF25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03" y="1385054"/>
            <a:ext cx="5659609" cy="364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19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114FB-1DE2-47D7-BB7A-E451FACA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Firmware</a:t>
            </a: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DA2E15-0124-496A-A66A-1CA4659AD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6006" y="1528421"/>
            <a:ext cx="3577582" cy="27777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1C49BA-63DF-EEC0-BE71-5A158D258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412" y="1570256"/>
            <a:ext cx="3898970" cy="25736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07508B-24DE-758C-E1F7-D3195AFEF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057" y="2706738"/>
            <a:ext cx="4820963" cy="402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1431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0E0F0-C323-931D-306F-777377EBC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Firmware Read Out –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3502D-C854-D3B1-E0E4-94CA1DE40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With firmware read out – do some basic sanity checks as discussed in previous lecture (</a:t>
            </a:r>
            <a:r>
              <a:rPr lang="en-CA" dirty="0" err="1"/>
              <a:t>binwalk</a:t>
            </a:r>
            <a:r>
              <a:rPr lang="en-CA" dirty="0"/>
              <a:t>, strings, </a:t>
            </a:r>
            <a:r>
              <a:rPr lang="en-CA" dirty="0" err="1"/>
              <a:t>etc</a:t>
            </a:r>
            <a:r>
              <a:rPr lang="en-CA" dirty="0"/>
              <a:t>).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Then we can go ahead with reverse engineering steps.</a:t>
            </a:r>
          </a:p>
        </p:txBody>
      </p:sp>
    </p:spTree>
    <p:extLst>
      <p:ext uri="{BB962C8B-B14F-4D97-AF65-F5344CB8AC3E}">
        <p14:creationId xmlns:p14="http://schemas.microsoft.com/office/powerpoint/2010/main" val="4128526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B488D-C1A5-0FF0-E316-55B8A1D3D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Firmware Locations on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BC79D-38FC-1305-E514-7CE6B9FA5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Initial view: Firmware is either:</a:t>
            </a:r>
          </a:p>
          <a:p>
            <a:pPr marL="0" indent="0">
              <a:buNone/>
            </a:pPr>
            <a:endParaRPr lang="en-CA" dirty="0"/>
          </a:p>
          <a:p>
            <a:pPr marL="514350" indent="-514350">
              <a:buAutoNum type="arabicPeriod"/>
            </a:pPr>
            <a:r>
              <a:rPr lang="en-CA" dirty="0"/>
              <a:t>Programmed into “internal” memory.</a:t>
            </a:r>
          </a:p>
          <a:p>
            <a:pPr marL="457200" lvl="1" indent="0">
              <a:buNone/>
            </a:pPr>
            <a:r>
              <a:rPr lang="en-CA" dirty="0"/>
              <a:t>-&gt; E.g., like Arduino and other devices you may have used where the microcontroller contains the code.</a:t>
            </a:r>
          </a:p>
          <a:p>
            <a:pPr marL="514350" indent="-514350">
              <a:buAutoNum type="arabicPeriod"/>
            </a:pPr>
            <a:endParaRPr lang="en-CA" dirty="0"/>
          </a:p>
          <a:p>
            <a:pPr marL="514350" indent="-514350">
              <a:buAutoNum type="arabicPeriod"/>
            </a:pPr>
            <a:r>
              <a:rPr lang="en-CA" dirty="0"/>
              <a:t>Programmed into “external” memory.</a:t>
            </a:r>
          </a:p>
          <a:p>
            <a:pPr marL="457200" lvl="1" indent="0">
              <a:buNone/>
            </a:pPr>
            <a:r>
              <a:rPr lang="en-CA" dirty="0"/>
              <a:t>-&gt; E.g., like Raspberry Pi where the microSD card contains the firmware.</a:t>
            </a:r>
          </a:p>
        </p:txBody>
      </p:sp>
    </p:spTree>
    <p:extLst>
      <p:ext uri="{BB962C8B-B14F-4D97-AF65-F5344CB8AC3E}">
        <p14:creationId xmlns:p14="http://schemas.microsoft.com/office/powerpoint/2010/main" val="11527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7E56D99-444C-91F4-B922-DE94287A2779}"/>
              </a:ext>
            </a:extLst>
          </p:cNvPr>
          <p:cNvSpPr/>
          <p:nvPr/>
        </p:nvSpPr>
        <p:spPr>
          <a:xfrm>
            <a:off x="1337953" y="3123210"/>
            <a:ext cx="3305299" cy="30915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10CF85-57DF-1637-DAEB-4ADA25BCE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Typical Boot Process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CE60E8-0078-D177-C34A-EAAB04F956EA}"/>
              </a:ext>
            </a:extLst>
          </p:cNvPr>
          <p:cNvSpPr/>
          <p:nvPr/>
        </p:nvSpPr>
        <p:spPr>
          <a:xfrm>
            <a:off x="6016831" y="4668981"/>
            <a:ext cx="1892135" cy="8391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First Stage Bootloader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4B5717-9DBE-985B-A7FB-97D057B1F413}"/>
              </a:ext>
            </a:extLst>
          </p:cNvPr>
          <p:cNvSpPr/>
          <p:nvPr/>
        </p:nvSpPr>
        <p:spPr>
          <a:xfrm>
            <a:off x="2097974" y="4991080"/>
            <a:ext cx="1611085" cy="83919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Boot ROM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5167EF-44EE-80C3-1EEF-A90902AB06E3}"/>
              </a:ext>
            </a:extLst>
          </p:cNvPr>
          <p:cNvSpPr/>
          <p:nvPr/>
        </p:nvSpPr>
        <p:spPr>
          <a:xfrm>
            <a:off x="6016831" y="1987354"/>
            <a:ext cx="1892135" cy="83919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Linux Bootloader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D95915-0850-775C-D291-C3AC7CB59E11}"/>
              </a:ext>
            </a:extLst>
          </p:cNvPr>
          <p:cNvSpPr/>
          <p:nvPr/>
        </p:nvSpPr>
        <p:spPr>
          <a:xfrm>
            <a:off x="5436919" y="1761506"/>
            <a:ext cx="2986645" cy="186838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C65C74-566C-C5C9-5ED9-BEF2BEF3993E}"/>
              </a:ext>
            </a:extLst>
          </p:cNvPr>
          <p:cNvSpPr/>
          <p:nvPr/>
        </p:nvSpPr>
        <p:spPr>
          <a:xfrm>
            <a:off x="5403273" y="4443351"/>
            <a:ext cx="2986645" cy="186838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21AD35-2C58-F40F-22E7-D30093AC43E6}"/>
              </a:ext>
            </a:extLst>
          </p:cNvPr>
          <p:cNvSpPr/>
          <p:nvPr/>
        </p:nvSpPr>
        <p:spPr>
          <a:xfrm>
            <a:off x="2030681" y="3429000"/>
            <a:ext cx="1745672" cy="101435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Processor Core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43B66-2368-590F-4F64-566DF29B02AC}"/>
              </a:ext>
            </a:extLst>
          </p:cNvPr>
          <p:cNvSpPr txBox="1"/>
          <p:nvPr/>
        </p:nvSpPr>
        <p:spPr>
          <a:xfrm>
            <a:off x="2097974" y="5830270"/>
            <a:ext cx="1939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Main “SoC” Chip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8B86DA-AEB1-46F7-4FD6-080381B584F0}"/>
              </a:ext>
            </a:extLst>
          </p:cNvPr>
          <p:cNvSpPr txBox="1"/>
          <p:nvPr/>
        </p:nvSpPr>
        <p:spPr>
          <a:xfrm>
            <a:off x="6016831" y="5837672"/>
            <a:ext cx="1939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Small flash chip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0F534A-2386-E79C-1493-FF7ACA304B35}"/>
              </a:ext>
            </a:extLst>
          </p:cNvPr>
          <p:cNvSpPr txBox="1"/>
          <p:nvPr/>
        </p:nvSpPr>
        <p:spPr>
          <a:xfrm>
            <a:off x="5553694" y="2897362"/>
            <a:ext cx="2869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MicroSD card or eMMC (large Flash)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46CCF59-2AC5-60AC-0B2F-17F2EC43B7E7}"/>
              </a:ext>
            </a:extLst>
          </p:cNvPr>
          <p:cNvCxnSpPr>
            <a:stCxn id="4" idx="1"/>
          </p:cNvCxnSpPr>
          <p:nvPr/>
        </p:nvCxnSpPr>
        <p:spPr>
          <a:xfrm flipH="1" flipV="1">
            <a:off x="3835730" y="4045527"/>
            <a:ext cx="2181101" cy="1043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B346D1F-0F5C-87BD-C5F8-C1D837AEBB21}"/>
              </a:ext>
            </a:extLst>
          </p:cNvPr>
          <p:cNvCxnSpPr>
            <a:stCxn id="5" idx="0"/>
            <a:endCxn id="10" idx="2"/>
          </p:cNvCxnSpPr>
          <p:nvPr/>
        </p:nvCxnSpPr>
        <p:spPr>
          <a:xfrm flipV="1">
            <a:off x="2903517" y="4443351"/>
            <a:ext cx="0" cy="547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B305B33-C4D3-6C51-AA92-DBC31CFD9F83}"/>
              </a:ext>
            </a:extLst>
          </p:cNvPr>
          <p:cNvCxnSpPr/>
          <p:nvPr/>
        </p:nvCxnSpPr>
        <p:spPr>
          <a:xfrm>
            <a:off x="3835730" y="4227616"/>
            <a:ext cx="2181101" cy="1068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A6F76F7-A111-7A9A-9BC1-87D13E143DDA}"/>
              </a:ext>
            </a:extLst>
          </p:cNvPr>
          <p:cNvCxnSpPr>
            <a:endCxn id="6" idx="1"/>
          </p:cNvCxnSpPr>
          <p:nvPr/>
        </p:nvCxnSpPr>
        <p:spPr>
          <a:xfrm flipV="1">
            <a:off x="3835730" y="2406949"/>
            <a:ext cx="2181101" cy="1420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3620B13-839B-FB56-F911-13CD1B0D08A6}"/>
              </a:ext>
            </a:extLst>
          </p:cNvPr>
          <p:cNvCxnSpPr>
            <a:cxnSpLocks/>
          </p:cNvCxnSpPr>
          <p:nvPr/>
        </p:nvCxnSpPr>
        <p:spPr>
          <a:xfrm flipH="1">
            <a:off x="3804062" y="2224644"/>
            <a:ext cx="2212769" cy="1426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51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051CA-CC84-7A64-BBDE-04461DCE3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Where to Look for Firmware?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0B240-FF3F-BA07-CD61-F38D3385B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Firmware may be included in </a:t>
            </a:r>
            <a:r>
              <a:rPr lang="en-CA" i="1" dirty="0"/>
              <a:t>multiple</a:t>
            </a:r>
            <a:r>
              <a:rPr lang="en-CA" dirty="0"/>
              <a:t> locations on the board.</a:t>
            </a:r>
          </a:p>
          <a:p>
            <a:r>
              <a:rPr lang="en-CA" dirty="0"/>
              <a:t>You may need to “read” all of the devices to understand the true boot process.</a:t>
            </a:r>
          </a:p>
        </p:txBody>
      </p:sp>
    </p:spTree>
    <p:extLst>
      <p:ext uri="{BB962C8B-B14F-4D97-AF65-F5344CB8AC3E}">
        <p14:creationId xmlns:p14="http://schemas.microsoft.com/office/powerpoint/2010/main" val="911392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1F965-787C-52E8-99CB-8AD705C8A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Internal Flash Read-Out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032B5-437B-53FF-3E33-7350E0CAF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94653"/>
          </a:xfrm>
        </p:spPr>
        <p:txBody>
          <a:bodyPr/>
          <a:lstStyle/>
          <a:p>
            <a:r>
              <a:rPr lang="en-CA" dirty="0"/>
              <a:t>Devices may have internal flash. These devices will typically require some sort of programmer to read. This may be device-specific. It is often disabled.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6325FF-6361-21A1-12F8-048A33C67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1391" y="3248108"/>
            <a:ext cx="6564606" cy="29239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5EB8C8-2EE4-4DEF-C0DF-69C6718D1E33}"/>
              </a:ext>
            </a:extLst>
          </p:cNvPr>
          <p:cNvSpPr txBox="1"/>
          <p:nvPr/>
        </p:nvSpPr>
        <p:spPr>
          <a:xfrm>
            <a:off x="898499" y="4059141"/>
            <a:ext cx="31447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1. This microcontroller in a smart lock requires a specific programmer.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24494F-6250-538A-10CD-020F78C9CF40}"/>
              </a:ext>
            </a:extLst>
          </p:cNvPr>
          <p:cNvCxnSpPr/>
          <p:nvPr/>
        </p:nvCxnSpPr>
        <p:spPr>
          <a:xfrm>
            <a:off x="3939871" y="4273826"/>
            <a:ext cx="1558456" cy="87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5247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6AE91ECF-3257-D3D1-3A50-3002106ED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283" y="2542871"/>
            <a:ext cx="4645678" cy="415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CB40A6-0A04-20D6-A757-E39E3C020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“JTAG” 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7E9E8-21F8-F296-7D28-52198B380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440" y="1299767"/>
            <a:ext cx="10515600" cy="507726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JTAG = Joint Test Action Group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4915B4-B6C4-077D-6FBD-EC44D267940C}"/>
              </a:ext>
            </a:extLst>
          </p:cNvPr>
          <p:cNvSpPr txBox="1"/>
          <p:nvPr/>
        </p:nvSpPr>
        <p:spPr>
          <a:xfrm>
            <a:off x="8691659" y="2542871"/>
            <a:ext cx="3165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JTAG in “Boundary Scan” Mode has access to all I/O pins.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2C0437C-ED7C-DEE1-62C9-9BB63139E310}"/>
              </a:ext>
            </a:extLst>
          </p:cNvPr>
          <p:cNvCxnSpPr>
            <a:cxnSpLocks/>
          </p:cNvCxnSpPr>
          <p:nvPr/>
        </p:nvCxnSpPr>
        <p:spPr>
          <a:xfrm flipH="1">
            <a:off x="7048741" y="2721776"/>
            <a:ext cx="1559430" cy="681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EC1D4F-F60B-8292-79FF-7676874F23B6}"/>
              </a:ext>
            </a:extLst>
          </p:cNvPr>
          <p:cNvSpPr txBox="1"/>
          <p:nvPr/>
        </p:nvSpPr>
        <p:spPr>
          <a:xfrm>
            <a:off x="8449612" y="5576750"/>
            <a:ext cx="4790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TDO = Test Data Out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87318C-EAB0-776B-B378-F8066595B99C}"/>
              </a:ext>
            </a:extLst>
          </p:cNvPr>
          <p:cNvCxnSpPr/>
          <p:nvPr/>
        </p:nvCxnSpPr>
        <p:spPr>
          <a:xfrm>
            <a:off x="7577658" y="5725459"/>
            <a:ext cx="914400" cy="58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7717143-D372-C83B-E30E-DA5950C380BA}"/>
              </a:ext>
            </a:extLst>
          </p:cNvPr>
          <p:cNvSpPr txBox="1"/>
          <p:nvPr/>
        </p:nvSpPr>
        <p:spPr>
          <a:xfrm>
            <a:off x="142240" y="551415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TDI = Test Data In</a:t>
            </a:r>
          </a:p>
          <a:p>
            <a:r>
              <a:rPr lang="en-CA" dirty="0"/>
              <a:t>TCLK = Test Clock</a:t>
            </a:r>
          </a:p>
          <a:p>
            <a:r>
              <a:rPr lang="en-CA" dirty="0"/>
              <a:t>TMS = Test Mode Select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1A715E1-7177-2A18-1BC4-5B8A8B885F07}"/>
              </a:ext>
            </a:extLst>
          </p:cNvPr>
          <p:cNvCxnSpPr/>
          <p:nvPr/>
        </p:nvCxnSpPr>
        <p:spPr>
          <a:xfrm>
            <a:off x="1930400" y="5684520"/>
            <a:ext cx="1366520" cy="40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7C4314E-2139-6F6E-EF49-53BC59F0D525}"/>
              </a:ext>
            </a:extLst>
          </p:cNvPr>
          <p:cNvCxnSpPr/>
          <p:nvPr/>
        </p:nvCxnSpPr>
        <p:spPr>
          <a:xfrm>
            <a:off x="1930400" y="5975823"/>
            <a:ext cx="1651000" cy="74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66A86BA-7B59-908F-F265-D2E68BE83BB3}"/>
              </a:ext>
            </a:extLst>
          </p:cNvPr>
          <p:cNvCxnSpPr/>
          <p:nvPr/>
        </p:nvCxnSpPr>
        <p:spPr>
          <a:xfrm>
            <a:off x="2570480" y="6268720"/>
            <a:ext cx="1056640" cy="45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734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B39C-AF49-F278-2AF4-A9FD1B9B1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JTAG as a Debugger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47FAD35-593D-86DA-9F66-E0BD9087C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63" y="1690688"/>
            <a:ext cx="4645678" cy="415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egger J-Link EDU Programmer-Debugger - Embedded Computing">
            <a:extLst>
              <a:ext uri="{FF2B5EF4-FFF2-40B4-BE49-F238E27FC236}">
                <a16:creationId xmlns:a16="http://schemas.microsoft.com/office/drawing/2014/main" id="{77900277-EF29-DEE6-5100-EA13819B4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183640"/>
            <a:ext cx="6756400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929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D5787-A539-2A9C-9D7D-5EAFD7053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JTAG as a 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712A-2A37-7206-234E-4858E0A38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Normally some sort of software gives us “Debug Access”</a:t>
            </a:r>
          </a:p>
          <a:p>
            <a:pPr lvl="1"/>
            <a:r>
              <a:rPr lang="en-CA" dirty="0"/>
              <a:t>Maybe allows read/writing of memory</a:t>
            </a:r>
          </a:p>
          <a:p>
            <a:pPr lvl="1"/>
            <a:r>
              <a:rPr lang="en-CA" dirty="0"/>
              <a:t>Maybe allows single-stepping and similar</a:t>
            </a:r>
          </a:p>
          <a:p>
            <a:r>
              <a:rPr lang="en-CA" dirty="0"/>
              <a:t>Often devices will “lock out” debug or JTAG for security</a:t>
            </a:r>
          </a:p>
          <a:p>
            <a:pPr lvl="1"/>
            <a:r>
              <a:rPr lang="en-CA" dirty="0"/>
              <a:t>All devices </a:t>
            </a:r>
            <a:r>
              <a:rPr lang="en-CA" u="sng" dirty="0"/>
              <a:t>should</a:t>
            </a:r>
            <a:r>
              <a:rPr lang="en-CA" dirty="0"/>
              <a:t> do this in production for security, but sometimes they don’t</a:t>
            </a:r>
          </a:p>
        </p:txBody>
      </p:sp>
    </p:spTree>
    <p:extLst>
      <p:ext uri="{BB962C8B-B14F-4D97-AF65-F5344CB8AC3E}">
        <p14:creationId xmlns:p14="http://schemas.microsoft.com/office/powerpoint/2010/main" val="2666518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784</Words>
  <Application>Microsoft Office PowerPoint</Application>
  <PresentationFormat>Widescreen</PresentationFormat>
  <Paragraphs>107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breuer text</vt:lpstr>
      <vt:lpstr>Calibri</vt:lpstr>
      <vt:lpstr>Calibri Light</vt:lpstr>
      <vt:lpstr>myriad-pro</vt:lpstr>
      <vt:lpstr>Office Theme</vt:lpstr>
      <vt:lpstr>0x302 – Reading Out Firmware</vt:lpstr>
      <vt:lpstr>Finding Firmware</vt:lpstr>
      <vt:lpstr>Firmware Locations on Board</vt:lpstr>
      <vt:lpstr>Typical Boot Process</vt:lpstr>
      <vt:lpstr>Where to Look for Firmware?</vt:lpstr>
      <vt:lpstr>Internal Flash Read-Out</vt:lpstr>
      <vt:lpstr>“JTAG” Port</vt:lpstr>
      <vt:lpstr>JTAG as a Debugger</vt:lpstr>
      <vt:lpstr>JTAG as a Debugger</vt:lpstr>
      <vt:lpstr>Cortex-M “SWD” Pins</vt:lpstr>
      <vt:lpstr>Typical Embedded (Arm) Read-Out Attempts</vt:lpstr>
      <vt:lpstr>SPI Flash Chip Read-out</vt:lpstr>
      <vt:lpstr>SPI Flash Chip</vt:lpstr>
      <vt:lpstr>SPI = Serial Peripheral Interface</vt:lpstr>
      <vt:lpstr>DSPI / QSPI = Dual/Quad SPI</vt:lpstr>
      <vt:lpstr>Reading out SPI Flash Devices</vt:lpstr>
      <vt:lpstr>eMMC Flash Chip vs SPI Chip</vt:lpstr>
      <vt:lpstr>eMMC Read-Out via SD Card Carrier</vt:lpstr>
      <vt:lpstr>eMMC / SD Card Links</vt:lpstr>
      <vt:lpstr>Firmware Read Out –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0x101 – Security in History Basic Ciphers</dc:title>
  <dc:creator>Colin O'Flynn</dc:creator>
  <cp:lastModifiedBy>Colin O'Flynn</cp:lastModifiedBy>
  <cp:revision>42</cp:revision>
  <dcterms:created xsi:type="dcterms:W3CDTF">2020-09-07T18:26:19Z</dcterms:created>
  <dcterms:modified xsi:type="dcterms:W3CDTF">2023-10-16T11:21:07Z</dcterms:modified>
</cp:coreProperties>
</file>

<file path=docProps/thumbnail.jpeg>
</file>